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embeddedFontLst>
    <p:embeddedFont>
      <p:font typeface="Raleway"/>
      <p:regular r:id="rId9"/>
      <p:bold r:id="rId10"/>
      <p:italic r:id="rId11"/>
      <p:boldItalic r:id="rId12"/>
    </p:embeddedFont>
    <p:embeddedFont>
      <p:font typeface="La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italic.fntdata"/><Relationship Id="rId10" Type="http://schemas.openxmlformats.org/officeDocument/2006/relationships/font" Target="fonts/Raleway-bold.fntdata"/><Relationship Id="rId13" Type="http://schemas.openxmlformats.org/officeDocument/2006/relationships/font" Target="fonts/Lato-regular.fntdata"/><Relationship Id="rId12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Raleway-regular.fntdata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6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jp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bitbucket.org/osrf/ariac/src" TargetMode="External"/><Relationship Id="rId4" Type="http://schemas.openxmlformats.org/officeDocument/2006/relationships/hyperlink" Target="http://gazebosim.org/ariac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/>
          <p:cNvPicPr preferRelativeResize="0"/>
          <p:nvPr/>
        </p:nvPicPr>
        <p:blipFill rotWithShape="1">
          <a:blip r:embed="rId4">
            <a:alphaModFix/>
          </a:blip>
          <a:srcRect b="0" l="553" r="563" t="0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Shape 13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Shape 138"/>
          <p:cNvSpPr txBox="1"/>
          <p:nvPr>
            <p:ph type="ctrTitle"/>
          </p:nvPr>
        </p:nvSpPr>
        <p:spPr>
          <a:xfrm>
            <a:off x="494200" y="1399750"/>
            <a:ext cx="4112700" cy="19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ARIAC Project </a:t>
            </a:r>
            <a:endParaRPr sz="42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Group 3</a:t>
            </a:r>
            <a:endParaRPr sz="3000"/>
          </a:p>
        </p:txBody>
      </p:sp>
      <p:sp>
        <p:nvSpPr>
          <p:cNvPr id="139" name="Shape 139"/>
          <p:cNvSpPr txBox="1"/>
          <p:nvPr>
            <p:ph idx="1" type="subTitle"/>
          </p:nvPr>
        </p:nvSpPr>
        <p:spPr>
          <a:xfrm>
            <a:off x="656650" y="2655225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Qual</a:t>
            </a:r>
            <a:r>
              <a:rPr lang="en" sz="2400"/>
              <a:t> 2a</a:t>
            </a:r>
            <a:endParaRPr sz="2400"/>
          </a:p>
        </p:txBody>
      </p:sp>
      <p:pic>
        <p:nvPicPr>
          <p:cNvPr id="140" name="Shape 140"/>
          <p:cNvPicPr preferRelativeResize="0"/>
          <p:nvPr/>
        </p:nvPicPr>
        <p:blipFill rotWithShape="1">
          <a:blip r:embed="rId6">
            <a:alphaModFix/>
          </a:blip>
          <a:srcRect b="0" l="28908" r="28913" t="0"/>
          <a:stretch/>
        </p:blipFill>
        <p:spPr>
          <a:xfrm>
            <a:off x="8271300" y="2337575"/>
            <a:ext cx="872701" cy="183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Shape 146"/>
          <p:cNvSpPr txBox="1"/>
          <p:nvPr>
            <p:ph idx="4294967295" type="subTitle"/>
          </p:nvPr>
        </p:nvSpPr>
        <p:spPr>
          <a:xfrm>
            <a:off x="4565150" y="1322450"/>
            <a:ext cx="4080000" cy="3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3F3F3"/>
                </a:solidFill>
              </a:rPr>
              <a:t>Qualifier 2 - </a:t>
            </a:r>
            <a:endParaRPr sz="2000">
              <a:solidFill>
                <a:srgbClr val="F3F3F3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3F3F3"/>
                </a:solidFill>
              </a:rPr>
              <a:t>Part A: A simplified version of Scenario 2: Dropped Part.</a:t>
            </a:r>
            <a:endParaRPr sz="2000">
              <a:solidFill>
                <a:srgbClr val="F3F3F3"/>
              </a:solidFill>
            </a:endParaRPr>
          </a:p>
          <a:p>
            <a:pPr indent="-298450" lvl="0" marL="457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2000">
                <a:solidFill>
                  <a:srgbClr val="F3F3F3"/>
                </a:solidFill>
              </a:rPr>
              <a:t>One of the parts is picked up from the bin, it is dropped back into the bin/tray. Then is retrieved again, in order to complete the order.</a:t>
            </a:r>
            <a:endParaRPr sz="2000">
              <a:solidFill>
                <a:srgbClr val="F3F3F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3F3F3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 2</a:t>
            </a:r>
            <a:endParaRPr/>
          </a:p>
        </p:txBody>
      </p:sp>
      <p:sp>
        <p:nvSpPr>
          <p:cNvPr id="152" name="Shape 152"/>
          <p:cNvSpPr txBox="1"/>
          <p:nvPr>
            <p:ph idx="2" type="body"/>
          </p:nvPr>
        </p:nvSpPr>
        <p:spPr>
          <a:xfrm>
            <a:off x="4942850" y="1318650"/>
            <a:ext cx="39351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Part A: </a:t>
            </a:r>
            <a:r>
              <a:rPr b="1" lang="en" sz="1600">
                <a:solidFill>
                  <a:schemeClr val="dk1"/>
                </a:solidFill>
              </a:rPr>
              <a:t>Dropped Part.</a:t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Kit </a:t>
            </a:r>
            <a:r>
              <a:rPr lang="en"/>
              <a:t>Segregation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Part dropped at correct location and with correct pose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Added </a:t>
            </a:r>
            <a:r>
              <a:rPr lang="en"/>
              <a:t>redundancy</a:t>
            </a:r>
            <a:r>
              <a:rPr lang="en"/>
              <a:t> for dropped part, such that it will pick it up and place it back at the correct position.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Collision</a:t>
            </a:r>
            <a:r>
              <a:rPr lang="en"/>
              <a:t> avoidance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729450" y="1296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https://bitbucket.org/osrf/ariac/src</a:t>
            </a:r>
            <a:endParaRPr>
              <a:solidFill>
                <a:schemeClr val="accent5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http://gazebosim.org/ariac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